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2"/>
  </p:notesMasterIdLst>
  <p:handoutMasterIdLst>
    <p:handoutMasterId r:id="rId13"/>
  </p:handoutMasterIdLst>
  <p:sldIdLst>
    <p:sldId id="263" r:id="rId2"/>
    <p:sldId id="269" r:id="rId3"/>
    <p:sldId id="258" r:id="rId4"/>
    <p:sldId id="270" r:id="rId5"/>
    <p:sldId id="265" r:id="rId6"/>
    <p:sldId id="266" r:id="rId7"/>
    <p:sldId id="267" r:id="rId8"/>
    <p:sldId id="268" r:id="rId9"/>
    <p:sldId id="260" r:id="rId10"/>
    <p:sldId id="261" r:id="rId1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A71"/>
    <a:srgbClr val="21578A"/>
    <a:srgbClr val="C50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3" autoAdjust="0"/>
    <p:restoredTop sz="77889" autoAdjust="0"/>
  </p:normalViewPr>
  <p:slideViewPr>
    <p:cSldViewPr snapToGrid="0">
      <p:cViewPr varScale="1">
        <p:scale>
          <a:sx n="89" d="100"/>
          <a:sy n="89" d="100"/>
        </p:scale>
        <p:origin x="33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3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65E91A-1FF1-4F2D-A6B7-09FF01705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ADDD8-0323-4200-B9F5-870E2489D1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A810-D79E-4D82-9FDD-3B615398F8E8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25B4A-CE65-447F-800B-D3099C454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1C853-C9D0-4423-AC6E-E2EB19FAD8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BCB7D-6359-45EB-B2A6-7C486E609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46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67F1F-A882-4AB9-A5D5-91892A67A8FE}" type="datetimeFigureOut">
              <a:rPr lang="en-FI" smtClean="0"/>
              <a:t>11/08/2021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F519A-7AAE-4CF1-8CC8-6748A655074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597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Ravintolisällä tarkoitetaan muita itsehoitotuotteita, vitamiineja ja hivenaineita,</a:t>
            </a:r>
            <a:r>
              <a:rPr lang="fi-FI" baseline="0" dirty="0"/>
              <a:t> kasvirohdosvalmisteita ja muita ”luontaistuotteita”</a:t>
            </a:r>
            <a:endParaRPr lang="fi-FI" dirty="0"/>
          </a:p>
          <a:p>
            <a:r>
              <a:rPr lang="fi-FI" dirty="0"/>
              <a:t>Huomioi, että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Sairaalasta</a:t>
            </a:r>
            <a:r>
              <a:rPr lang="fi-FI" baseline="0" dirty="0"/>
              <a:t> tai</a:t>
            </a:r>
            <a:r>
              <a:rPr lang="fi-FI" dirty="0"/>
              <a:t> terveyskeskuksesta tulostettu lääkityslista sisältää vain ne lääkkeet, mitkä on kyseisen hoitopaikan tiedossa.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Apteekista tulostettu lääkityslista voi sisältää kaikki sinulle määrätyt lääkkeet, vaikka osa ei olisikaan käytössä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Tietojärjestelmistä tulostetut lääkityslistat eivät sisällä käyttämiäsi itsehoitolääkkeitä</a:t>
            </a:r>
            <a:r>
              <a:rPr lang="fi-FI" baseline="0" dirty="0"/>
              <a:t> tai</a:t>
            </a:r>
            <a:r>
              <a:rPr lang="fi-FI" dirty="0"/>
              <a:t> ravintolisiä.</a:t>
            </a:r>
            <a:r>
              <a:rPr lang="fi-FI" baseline="0" dirty="0"/>
              <a:t> Näilläkin voi olla yhteisvaikutuksia muiden lääkkeiden kanssa. Kirjoita ilman reseptiä käyttämäsi tuotteet lääkityslistaasi, jotta tieto niiden käytöstä välittyy lääkärille ja apteekkiin, kun seuraavan kerran asioit niissä.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baseline="0" dirty="0"/>
              <a:t>Tärkeää, että listalla on todellisuudessa käytetty annos – ei se annos mikä reseptiin on kirjattu.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86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Muista myös päivittää lääkityslistaasi aina, kun annos muuttuu,</a:t>
            </a:r>
            <a:r>
              <a:rPr lang="fi-FI" baseline="0"/>
              <a:t> lääkkeen käyttö lopetetaan tai uusi lääke aloitetaan!</a:t>
            </a:r>
            <a:endParaRPr lang="fi-FI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8349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Potilaalla </a:t>
            </a:r>
            <a:r>
              <a:rPr lang="fi-FI" baseline="0" dirty="0">
                <a:solidFill>
                  <a:srgbClr val="FF0000"/>
                </a:solidFill>
              </a:rPr>
              <a:t>on myös</a:t>
            </a:r>
            <a:r>
              <a:rPr lang="fi-FI" dirty="0">
                <a:solidFill>
                  <a:srgbClr val="FF0000"/>
                </a:solidFill>
              </a:rPr>
              <a:t> vastuu</a:t>
            </a:r>
            <a:r>
              <a:rPr lang="fi-FI" baseline="0" dirty="0">
                <a:solidFill>
                  <a:srgbClr val="FF0000"/>
                </a:solidFill>
              </a:rPr>
              <a:t> tietää käytössään olevat lääkkeet, se on myös oma etu.</a:t>
            </a:r>
          </a:p>
          <a:p>
            <a:r>
              <a:rPr lang="fi-FI" baseline="0" dirty="0">
                <a:solidFill>
                  <a:srgbClr val="FF0000"/>
                </a:solidFill>
              </a:rPr>
              <a:t>Lääkityslistalla on tärkeää näkyä ainoastaan todellisuudessa käytössä olevat lääkkeet.</a:t>
            </a:r>
          </a:p>
          <a:p>
            <a:endParaRPr lang="fi-FI" baseline="0" dirty="0">
              <a:solidFill>
                <a:srgbClr val="FF0000"/>
              </a:solidFill>
            </a:endParaRPr>
          </a:p>
          <a:p>
            <a:r>
              <a:rPr lang="fi-FI" baseline="0" dirty="0">
                <a:solidFill>
                  <a:srgbClr val="FF0000"/>
                </a:solidFill>
              </a:rPr>
              <a:t>Esimerkiksi kotiutuessasi sairaalasta tieto sairaalajaksolla tehdyistä lääkitysmuutoksista ei välttämättä ole terveyskeskuksen hoitavan lääkärin tiedossa potilastietojärjestelmässä.</a:t>
            </a:r>
          </a:p>
          <a:p>
            <a:endParaRPr lang="fi-FI" baseline="0" dirty="0">
              <a:solidFill>
                <a:srgbClr val="FF0000"/>
              </a:solidFill>
            </a:endParaRPr>
          </a:p>
          <a:p>
            <a:r>
              <a:rPr lang="fi-FI" baseline="0" dirty="0">
                <a:solidFill>
                  <a:srgbClr val="FF0000"/>
                </a:solidFill>
              </a:rPr>
              <a:t>On tilanteita, joissa henkilö itse ei pysty sanomaan, mitä lääkkeitä on käytössä. Tällaistenkin tapausten varalta on tärkeää, että ajantasainen lääkityslista on olemassa.</a:t>
            </a:r>
            <a:endParaRPr lang="fi-FI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406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Tarkistathan,</a:t>
            </a:r>
            <a:r>
              <a:rPr lang="fi-FI" baseline="0" dirty="0"/>
              <a:t> että tulosteeseen on merkitty myös kaikki käyttämäsi itsehoitolääkkeet sekä itsehoitotuotteet, kuten ravintolisät!</a:t>
            </a:r>
          </a:p>
          <a:p>
            <a:r>
              <a:rPr lang="fi-FI" baseline="0" dirty="0"/>
              <a:t>Omakanta-palvelusta saa tulosteen sähköisistä resepteistä. Siihen tulee täydentää ilman reseptiä käytetyt tuotteet.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Pyydä lääkäriä, hoitajaa tai farmaseuttia aika ajoin tarkastamaan kanssasi lääkityslistan ajantasaisuus.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2985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Päivitä listaasi</a:t>
            </a:r>
            <a:r>
              <a:rPr lang="fi-FI" baseline="0" dirty="0"/>
              <a:t> aina, kun annos muuttuu, lääke lopetetaan tai uusi lääke aloitetaan.</a:t>
            </a:r>
            <a:endParaRPr lang="fi-FI" dirty="0"/>
          </a:p>
          <a:p>
            <a:r>
              <a:rPr lang="fi-FI" dirty="0"/>
              <a:t>Lääkityslista sisältää potilaan tietosuojan kannalta kriittisiä tietoja. Kun listaa kuljettaa mukanaan, sitä on käsiteltävä huolellisesti, etteivät tiedot päädy vääriin käsiin.</a:t>
            </a:r>
          </a:p>
          <a:p>
            <a:r>
              <a:rPr lang="fi-FI" dirty="0"/>
              <a:t>Lääkityslistaa</a:t>
            </a:r>
            <a:r>
              <a:rPr lang="fi-FI" baseline="0" dirty="0"/>
              <a:t> olisi hyvää pitää aina mukanaan, sillä yllättävissä sairastilanteissa ei välttämättä itse pysty lääkitystään kertomaan ja ammattilainen voi sen listalta tarkistaa.</a:t>
            </a:r>
            <a:endParaRPr lang="fi-FI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9253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Huolehdi</a:t>
            </a:r>
            <a:r>
              <a:rPr lang="fi-FI" baseline="0" dirty="0"/>
              <a:t> myös, että läheisesi lääkityslista on kunnossa!</a:t>
            </a:r>
            <a:endParaRPr lang="fi-FI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F519A-7AAE-4CF1-8CC8-6748A6550741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469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DA66A4-72E5-45DD-85C3-7E6D2A0A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515" y="1384299"/>
            <a:ext cx="7734970" cy="1414464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9D16575-DBAC-4846-B431-3A9C7F944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136" y="2935288"/>
            <a:ext cx="8457729" cy="92383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AFF3A78-A8AA-47D5-9D4D-094AE7929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7275" y="4051554"/>
            <a:ext cx="2457450" cy="676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Pvm.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1A03A-A8B0-41F0-AB74-635A1623B3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221887-064C-4572-9E88-AE350FABC6AD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3A5941-CA92-4C31-A9AE-5275DA16F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52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747CDE-C379-40B6-AEDA-9FC9D09E16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444223-BFA2-41D5-BA44-FFC4EED863D0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7A0FEA-F0A5-422F-B1F7-5E57B5DAD3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033CA70-615F-4D4A-9472-1B4E5431D7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4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514B0B-F392-4CFC-B130-C5F0B03C0DFE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9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F8B220-FE23-43A2-A47F-E79A2005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99879"/>
            <a:ext cx="4819650" cy="36318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21578A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267523-05D3-44E9-AB58-9E9CFAD21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89471"/>
            <a:ext cx="4819650" cy="5639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D9A05FD-8221-4652-8F7D-2C955D67E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5577" y="1489471"/>
            <a:ext cx="5181600" cy="434221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 sz="2400" b="0">
                <a:solidFill>
                  <a:srgbClr val="21578A"/>
                </a:solidFill>
              </a:defRPr>
            </a:lvl1pPr>
            <a:lvl2pPr marL="6858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1578A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68FE0A-FFB7-480B-ADE1-971847EE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B779A3-60AB-4088-BD7B-2E687C31D5A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54C743-A2D4-4A7B-91CA-086F111A9295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8686B9-320D-4530-A428-8FF3B3FA71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BAB837-1D24-4402-8480-CAC59EDB6F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89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6471526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3B1B0-75F3-44CB-A14E-B8B107691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22464" y="422275"/>
            <a:ext cx="3964591" cy="51593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Kuvapaikka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13C295-8072-497C-9677-D79D1447C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6471526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1D845A-1234-4A73-9749-DE1A2F6C6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120E236-29FE-4A14-9CC5-61F1B5B6CD5E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5C2636D-A854-4AC7-97B9-B57A72D02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C5E3CD-AD21-4130-B49E-1CC56615CD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98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855D19-0E06-4BC6-A5FF-29C02AD6F98E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F482A26-C3D5-4BA2-AD3D-9AA8B39A06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200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fi-FI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ED941329-8397-4491-B6E1-49472A62DC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67947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94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DC7FCF-C4E2-402E-93C2-1D3D80F1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1049"/>
            <a:ext cx="9144000" cy="2767346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AA4EBAD-5FDC-441D-BA19-A6B31F83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1DF7-139E-4F18-8E15-01BE753D9F6B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E727A8-02FF-41B9-AA92-203450E8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Esittäjä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405BF1-DD3D-4FE0-B17A-32229458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73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603D2-AE65-4648-BE89-EF33AF3E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68F3-E952-4ABD-A1EC-33C174B1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82BC493-574D-4750-ADCF-F783039F3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9983" y="6448091"/>
            <a:ext cx="893253" cy="261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fld id="{5CC57B99-F205-4D2B-9165-5A8B3B5A4504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D9D24F9-B41D-4941-BDC3-82796D60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6716" y="6434749"/>
            <a:ext cx="420540" cy="253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E6A71"/>
                </a:solidFill>
              </a:defRPr>
            </a:lvl1pPr>
          </a:lstStyle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88C5A93-D61A-488D-934B-7521575FB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2364" y="6315214"/>
            <a:ext cx="1932100" cy="253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r>
              <a:rPr lang="en-GB" dirty="0" err="1"/>
              <a:t>Esittäjä</a:t>
            </a:r>
            <a:endParaRPr lang="en-GB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CEB7D7A-A5BD-45B4-BC2F-61CE0D7A9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" y="6150452"/>
            <a:ext cx="2370994" cy="707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6C7D8-3171-4EC5-9614-D2F64BA3A622}"/>
              </a:ext>
            </a:extLst>
          </p:cNvPr>
          <p:cNvSpPr txBox="1"/>
          <p:nvPr userDrawn="1"/>
        </p:nvSpPr>
        <p:spPr>
          <a:xfrm>
            <a:off x="8852364" y="6185441"/>
            <a:ext cx="2399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rgbClr val="5E6A71"/>
                </a:solidFill>
              </a:rPr>
              <a:t>Lääkealan turvallisuus- ja kehittämiskeskus</a:t>
            </a:r>
          </a:p>
        </p:txBody>
      </p:sp>
    </p:spTree>
    <p:extLst>
      <p:ext uri="{BB962C8B-B14F-4D97-AF65-F5344CB8AC3E}">
        <p14:creationId xmlns:p14="http://schemas.microsoft.com/office/powerpoint/2010/main" val="78492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8" r:id="rId2"/>
    <p:sldLayoutId id="2147483699" r:id="rId3"/>
    <p:sldLayoutId id="2147483700" r:id="rId4"/>
    <p:sldLayoutId id="2147483701" r:id="rId5"/>
    <p:sldLayoutId id="2147483704" r:id="rId6"/>
    <p:sldLayoutId id="2147483702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mea.fi/kansalaisen_laaketieto/laakityslist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a.f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laakekortti.fi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2804A6-820E-468B-99DA-030AEAE44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1715" y="3439157"/>
            <a:ext cx="2457450" cy="676275"/>
          </a:xfrm>
        </p:spPr>
        <p:txBody>
          <a:bodyPr/>
          <a:lstStyle/>
          <a:p>
            <a:r>
              <a:rPr lang="fi-FI" dirty="0"/>
              <a:t>8.11.2021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9F186A-2E60-473B-BCD4-D98350F46E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4E33D4-349E-49B8-BE6D-E7D0281E2ACD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BA3583-3B89-41CA-B345-B5DFED275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Tee oma lääkityslista!</a:t>
            </a:r>
          </a:p>
        </p:txBody>
      </p:sp>
    </p:spTree>
    <p:extLst>
      <p:ext uri="{BB962C8B-B14F-4D97-AF65-F5344CB8AC3E}">
        <p14:creationId xmlns:p14="http://schemas.microsoft.com/office/powerpoint/2010/main" val="114135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0C54868-B08D-41F9-9D1F-00E1F28E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5511F9-88BB-4D6C-B1A9-62D724B4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CF12-431D-4195-9434-2CA56E11DE34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8AE484-D39B-4024-B1F6-33DDFE842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Lisätietoja:</a:t>
            </a:r>
            <a:br>
              <a:rPr lang="fi-FI" dirty="0"/>
            </a:br>
            <a:r>
              <a:rPr lang="fi-FI" sz="2800" dirty="0">
                <a:hlinkClick r:id="rId2"/>
              </a:rPr>
              <a:t>https://www.fimea.fi/kansalaisen_laaketieto/laakityslista</a:t>
            </a:r>
            <a:r>
              <a:rPr lang="fi-FI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497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B924B5-7D2A-459A-A49B-98939F88F3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FB3D0-C328-43D2-85CA-E7B8BAC73781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518B66E-3212-493B-B863-5C7497B5500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0E1E0-C7FA-47B2-8950-4FE0E418030B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8.11.2021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Kuvan paikkamerkki 9" descr="Nainen kirjoittaa lääkityslistaa itselleen.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" r="56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7522464" y="5366206"/>
            <a:ext cx="1009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</a:t>
            </a:r>
            <a:r>
              <a:rPr lang="en-US" sz="1000" dirty="0" err="1"/>
              <a:t>GettyImages</a:t>
            </a:r>
            <a:endParaRPr lang="en-US" sz="1000"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0C36E6-E5FC-4F2A-AE6C-73A69F2DE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200" dirty="0"/>
              <a:t>Mikä on lääkityslista?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200" dirty="0"/>
              <a:t>Miksi ajantasainen lääkityslista on tärkeä?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3200" dirty="0"/>
              <a:t>Miten ajantasaista lääkitystietoa hyödynnetään?</a:t>
            </a:r>
          </a:p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E89779A0-3744-47C5-B0A0-39BFB62C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Diasarjassa kuvataan</a:t>
            </a:r>
          </a:p>
        </p:txBody>
      </p:sp>
    </p:spTree>
    <p:extLst>
      <p:ext uri="{BB962C8B-B14F-4D97-AF65-F5344CB8AC3E}">
        <p14:creationId xmlns:p14="http://schemas.microsoft.com/office/powerpoint/2010/main" val="121488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7D98984-EA71-4DEB-9556-72FD7F2D29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E36353-FB57-40F9-A426-BAE668A8E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A0B0FE-B1C0-4FE3-B6C1-42D9FFFFE66A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35B03F-33B0-439F-B531-132541C33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265" y="1248032"/>
            <a:ext cx="11034584" cy="4856206"/>
          </a:xfrm>
        </p:spPr>
        <p:txBody>
          <a:bodyPr>
            <a:normAutofit lnSpcReduction="10000"/>
          </a:bodyPr>
          <a:lstStyle/>
          <a:p>
            <a:r>
              <a:rPr lang="fi-FI" sz="3200" dirty="0"/>
              <a:t>Lääkityslistalle on koottu ajantasainen tieto </a:t>
            </a:r>
            <a:r>
              <a:rPr lang="fi-FI" sz="3200" u="sng" dirty="0"/>
              <a:t>kaikista</a:t>
            </a:r>
            <a:r>
              <a:rPr lang="fi-FI" sz="3200" dirty="0"/>
              <a:t> käytössäsi olevista lääkkeistä ja ravintolisistä</a:t>
            </a:r>
          </a:p>
          <a:p>
            <a:pPr lvl="1"/>
            <a:r>
              <a:rPr lang="fi-FI" dirty="0"/>
              <a:t>Reseptilääkkeet</a:t>
            </a:r>
          </a:p>
          <a:p>
            <a:pPr lvl="1"/>
            <a:r>
              <a:rPr lang="fi-FI" dirty="0"/>
              <a:t>Itsehoitolääkkeet</a:t>
            </a:r>
          </a:p>
          <a:p>
            <a:pPr lvl="1"/>
            <a:r>
              <a:rPr lang="fi-FI" dirty="0"/>
              <a:t>Rokotteet</a:t>
            </a:r>
          </a:p>
          <a:p>
            <a:pPr lvl="1"/>
            <a:r>
              <a:rPr lang="fi-FI" dirty="0"/>
              <a:t>Ravintolisät</a:t>
            </a:r>
          </a:p>
          <a:p>
            <a:pPr marL="274320" lvl="1" indent="0">
              <a:buNone/>
            </a:pPr>
            <a:endParaRPr lang="fi-FI" dirty="0"/>
          </a:p>
          <a:p>
            <a:r>
              <a:rPr lang="fi-FI" sz="3200" dirty="0"/>
              <a:t>Valmisteen nimi, käytetty annos ja käyttötarkoitus</a:t>
            </a:r>
          </a:p>
          <a:p>
            <a:r>
              <a:rPr lang="fi-FI" sz="3200" dirty="0"/>
              <a:t>Mahdolliseen lisätietoja kohtaan voi kirjata esimerkiksi lääkehoidon tavoitteet</a:t>
            </a:r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693085B-C5CC-424C-9A28-AB6F8ACB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634"/>
            <a:ext cx="10515600" cy="920749"/>
          </a:xfrm>
        </p:spPr>
        <p:txBody>
          <a:bodyPr/>
          <a:lstStyle/>
          <a:p>
            <a:r>
              <a:rPr lang="fi-FI" sz="3600" dirty="0"/>
              <a:t>Mikä on lääkityslista?</a:t>
            </a:r>
          </a:p>
        </p:txBody>
      </p:sp>
    </p:spTree>
    <p:extLst>
      <p:ext uri="{BB962C8B-B14F-4D97-AF65-F5344CB8AC3E}">
        <p14:creationId xmlns:p14="http://schemas.microsoft.com/office/powerpoint/2010/main" val="423943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 descr="Esimerkki lääkityslistasta, joka sisältää yhdeksän erilaista lääkettä sekä niiden annoksen ja käyttötarkoituksen">
            <a:extLst>
              <a:ext uri="{FF2B5EF4-FFF2-40B4-BE49-F238E27FC236}">
                <a16:creationId xmlns:a16="http://schemas.microsoft.com/office/drawing/2014/main" id="{96D4699B-1447-49C9-AE9A-7561C67BA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695323"/>
              </p:ext>
            </p:extLst>
          </p:nvPr>
        </p:nvGraphicFramePr>
        <p:xfrm>
          <a:off x="620087" y="697069"/>
          <a:ext cx="10448487" cy="6036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829">
                  <a:extLst>
                    <a:ext uri="{9D8B030D-6E8A-4147-A177-3AD203B41FA5}">
                      <a16:colId xmlns:a16="http://schemas.microsoft.com/office/drawing/2014/main" val="632611395"/>
                    </a:ext>
                  </a:extLst>
                </a:gridCol>
                <a:gridCol w="3482829">
                  <a:extLst>
                    <a:ext uri="{9D8B030D-6E8A-4147-A177-3AD203B41FA5}">
                      <a16:colId xmlns:a16="http://schemas.microsoft.com/office/drawing/2014/main" val="1761836427"/>
                    </a:ext>
                  </a:extLst>
                </a:gridCol>
                <a:gridCol w="3482829">
                  <a:extLst>
                    <a:ext uri="{9D8B030D-6E8A-4147-A177-3AD203B41FA5}">
                      <a16:colId xmlns:a16="http://schemas.microsoft.com/office/drawing/2014/main" val="3407824343"/>
                    </a:ext>
                  </a:extLst>
                </a:gridCol>
              </a:tblGrid>
              <a:tr h="594502">
                <a:tc>
                  <a:txBody>
                    <a:bodyPr/>
                    <a:lstStyle/>
                    <a:p>
                      <a:r>
                        <a:rPr lang="en-US" dirty="0" err="1"/>
                        <a:t>Lääke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Käyttötarkoitus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101135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r>
                        <a:rPr lang="en-US" dirty="0" err="1"/>
                        <a:t>Amloratio</a:t>
                      </a:r>
                      <a:r>
                        <a:rPr lang="en-US" dirty="0"/>
                        <a:t> 10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tabletti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aamuisin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Verenpaineeseen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306673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r>
                        <a:rPr lang="en-US" dirty="0"/>
                        <a:t>Simvastatin Actavis 20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tabletti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iltaisin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Kolesterolilääke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744057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r>
                        <a:rPr lang="en-US" strike="sngStrike" dirty="0" err="1"/>
                        <a:t>Orloc</a:t>
                      </a:r>
                      <a:r>
                        <a:rPr lang="en-US" strike="sngStrike" dirty="0"/>
                        <a:t> 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1 </a:t>
                      </a:r>
                      <a:r>
                        <a:rPr lang="en-US" strike="sngStrike" dirty="0" err="1"/>
                        <a:t>tabletti</a:t>
                      </a:r>
                      <a:r>
                        <a:rPr lang="en-US" strike="sngStrike" dirty="0"/>
                        <a:t> </a:t>
                      </a:r>
                      <a:r>
                        <a:rPr lang="en-US" strike="sngStrike" dirty="0" err="1"/>
                        <a:t>aamuisin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err="1"/>
                        <a:t>Sydänlääke</a:t>
                      </a:r>
                      <a:r>
                        <a:rPr lang="en-US" dirty="0"/>
                        <a:t> LOPETETTU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100559"/>
                  </a:ext>
                </a:extLst>
              </a:tr>
              <a:tr h="628435">
                <a:tc>
                  <a:txBody>
                    <a:bodyPr/>
                    <a:lstStyle/>
                    <a:p>
                      <a:r>
                        <a:rPr lang="en-US" dirty="0" err="1"/>
                        <a:t>Efexor</a:t>
                      </a:r>
                      <a:r>
                        <a:rPr lang="en-US" dirty="0"/>
                        <a:t> Depot 75 mg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vaihdettu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Venlafaxin</a:t>
                      </a:r>
                      <a:r>
                        <a:rPr lang="en-US" dirty="0"/>
                        <a:t> Orion)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kapseli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aamuisin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Masennuslääke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004980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r>
                        <a:rPr lang="en-US" dirty="0" err="1"/>
                        <a:t>Calcichew</a:t>
                      </a:r>
                      <a:r>
                        <a:rPr lang="en-US" dirty="0"/>
                        <a:t> D3 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tabletti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aamulla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illalla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Vitamiini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kivennäisaine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261130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r>
                        <a:rPr lang="en-US" dirty="0" err="1"/>
                        <a:t>Vagifem</a:t>
                      </a:r>
                      <a:r>
                        <a:rPr lang="en-US" dirty="0"/>
                        <a:t> 10 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puikko</a:t>
                      </a:r>
                      <a:r>
                        <a:rPr lang="en-US" dirty="0"/>
                        <a:t> 2 </a:t>
                      </a:r>
                      <a:r>
                        <a:rPr lang="en-US" dirty="0" err="1"/>
                        <a:t>kertaa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vkossa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Limakalvojen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hoitoon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036147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r>
                        <a:rPr lang="en-US" dirty="0" err="1"/>
                        <a:t>Tenox</a:t>
                      </a:r>
                      <a:r>
                        <a:rPr lang="en-US" dirty="0"/>
                        <a:t> 10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tabletti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tarvittaessa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yöksi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Unilääke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31917"/>
                  </a:ext>
                </a:extLst>
              </a:tr>
              <a:tr h="628435">
                <a:tc>
                  <a:txBody>
                    <a:bodyPr/>
                    <a:lstStyle/>
                    <a:p>
                      <a:r>
                        <a:rPr lang="en-US" dirty="0"/>
                        <a:t>Panadol Forte 1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tabletti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tarvittaessa</a:t>
                      </a:r>
                      <a:r>
                        <a:rPr lang="en-US" dirty="0"/>
                        <a:t>, </a:t>
                      </a:r>
                      <a:br>
                        <a:rPr lang="en-US" dirty="0"/>
                      </a:br>
                      <a:r>
                        <a:rPr lang="en-US" dirty="0"/>
                        <a:t>max 3 </a:t>
                      </a:r>
                      <a:r>
                        <a:rPr lang="en-US" dirty="0" err="1"/>
                        <a:t>tablettia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päivässä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Kipuun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138063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r>
                        <a:rPr lang="en-US" dirty="0" err="1"/>
                        <a:t>Tranemax-karpalovalmiste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kapseli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aamuin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illoin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Virtsatietulehduksen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estoon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994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D317ED-6314-4401-BD6F-4939C56B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4" y="-106232"/>
            <a:ext cx="10515600" cy="920749"/>
          </a:xfrm>
        </p:spPr>
        <p:txBody>
          <a:bodyPr/>
          <a:lstStyle/>
          <a:p>
            <a:r>
              <a:rPr lang="en-US" dirty="0" err="1"/>
              <a:t>Esimerkki</a:t>
            </a:r>
            <a:r>
              <a:rPr lang="en-US" dirty="0"/>
              <a:t> </a:t>
            </a:r>
            <a:r>
              <a:rPr lang="en-US" dirty="0" err="1"/>
              <a:t>lääkityslistasta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4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2B4B6A-B153-4412-BBFA-6723AA157B58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5481" y="1433384"/>
            <a:ext cx="10960443" cy="4646140"/>
          </a:xfrm>
        </p:spPr>
        <p:txBody>
          <a:bodyPr/>
          <a:lstStyle/>
          <a:p>
            <a:r>
              <a:rPr lang="fi-FI" sz="2800" b="1" dirty="0"/>
              <a:t>Vain </a:t>
            </a:r>
            <a:r>
              <a:rPr lang="fi-FI" sz="2800" b="1" u="sng" dirty="0"/>
              <a:t>sinä</a:t>
            </a:r>
            <a:r>
              <a:rPr lang="fi-FI" sz="2800" b="1" dirty="0"/>
              <a:t> tiedät, mitä lääkkeitä todellisuudessa käytät!</a:t>
            </a:r>
          </a:p>
          <a:p>
            <a:endParaRPr lang="fi-FI" sz="2800" b="1" dirty="0"/>
          </a:p>
          <a:p>
            <a:r>
              <a:rPr lang="fi-FI" sz="2800" dirty="0"/>
              <a:t>Lääkitystietosi ei aina siirry sähköisesti hoitopaikasta toiseen </a:t>
            </a:r>
          </a:p>
          <a:p>
            <a:pPr lvl="1"/>
            <a:r>
              <a:rPr lang="fi-FI" sz="2800" dirty="0"/>
              <a:t>Sähköinen reseptikään ei takaa sitä, että ammattilaisella olisi ajantasainen tieto lääkityksestäsi</a:t>
            </a:r>
          </a:p>
          <a:p>
            <a:pPr lvl="1"/>
            <a:r>
              <a:rPr lang="fi-FI" sz="2800" dirty="0"/>
              <a:t>Joskus reseptiin kirjattu tieto voi olla eri kuin kotona käytetty annosohje</a:t>
            </a:r>
          </a:p>
          <a:p>
            <a:pPr lvl="1"/>
            <a:r>
              <a:rPr lang="fi-FI" sz="2800" dirty="0"/>
              <a:t>Tieto itsehoitolääkkeiden ja ravintolisien käytöstä on myös tärkeää hoitopäätöksiä tehtäessä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Miksi</a:t>
            </a:r>
            <a:r>
              <a:rPr lang="en-US" sz="3600" dirty="0"/>
              <a:t> </a:t>
            </a:r>
            <a:r>
              <a:rPr lang="en-US" sz="3600" dirty="0" err="1"/>
              <a:t>lääkityslista</a:t>
            </a:r>
            <a:r>
              <a:rPr lang="en-US" sz="3600" dirty="0"/>
              <a:t> on </a:t>
            </a:r>
            <a:r>
              <a:rPr lang="en-US" sz="3600" dirty="0" err="1"/>
              <a:t>tärkeä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630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62977D-D229-4DBF-9B78-09948DB5F804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b="1" dirty="0"/>
              <a:t>Tunnet itse </a:t>
            </a:r>
            <a:r>
              <a:rPr lang="fi-FI" dirty="0"/>
              <a:t>käyttämiesi lääkkeiden nimet, annokset ja käyttötarkoitukset. Saavutat paremmin lääkehoidollesi asetetut tavoitteet.</a:t>
            </a:r>
          </a:p>
          <a:p>
            <a:endParaRPr lang="fi-FI" dirty="0"/>
          </a:p>
          <a:p>
            <a:r>
              <a:rPr lang="fi-FI" dirty="0"/>
              <a:t>Farmaseutti, proviisori tai lääkäri voi tarkistaa, onko lääkityksessäsi </a:t>
            </a:r>
            <a:r>
              <a:rPr lang="fi-FI" b="1" dirty="0"/>
              <a:t>yhteisvaikutuksia</a:t>
            </a:r>
            <a:r>
              <a:rPr lang="fi-FI" dirty="0"/>
              <a:t> tai voiko joku kokemasi oire johtua käyttämästäsi lääkkeestä.</a:t>
            </a:r>
          </a:p>
          <a:p>
            <a:endParaRPr lang="fi-FI" dirty="0"/>
          </a:p>
          <a:p>
            <a:r>
              <a:rPr lang="fi-FI" b="1" dirty="0"/>
              <a:t>Akuutissa hoitotilanteessa </a:t>
            </a:r>
            <a:r>
              <a:rPr lang="fi-FI" dirty="0"/>
              <a:t>terveydenhuollon ammattilainen voi tarkistaa kotilääkityksesi – hoitopäätökset perustuvat oikeaan tietoon.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Mitä</a:t>
            </a:r>
            <a:r>
              <a:rPr lang="en-US" sz="3600" dirty="0"/>
              <a:t> </a:t>
            </a:r>
            <a:r>
              <a:rPr lang="en-US" sz="3600" dirty="0" err="1"/>
              <a:t>hyötyä</a:t>
            </a:r>
            <a:r>
              <a:rPr lang="en-US" sz="3600" dirty="0"/>
              <a:t> </a:t>
            </a:r>
            <a:r>
              <a:rPr lang="en-US" sz="3600" dirty="0" err="1"/>
              <a:t>lääkityslistasta</a:t>
            </a:r>
            <a:r>
              <a:rPr lang="en-US" sz="3600" dirty="0"/>
              <a:t> on?</a:t>
            </a:r>
          </a:p>
        </p:txBody>
      </p:sp>
    </p:spTree>
    <p:extLst>
      <p:ext uri="{BB962C8B-B14F-4D97-AF65-F5344CB8AC3E}">
        <p14:creationId xmlns:p14="http://schemas.microsoft.com/office/powerpoint/2010/main" val="253919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83BB60-3CF5-4A89-995C-E3943D13AD12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7265" y="1343024"/>
            <a:ext cx="10686535" cy="4238626"/>
          </a:xfrm>
        </p:spPr>
        <p:txBody>
          <a:bodyPr>
            <a:normAutofit fontScale="92500" lnSpcReduction="10000"/>
          </a:bodyPr>
          <a:lstStyle/>
          <a:p>
            <a:r>
              <a:rPr lang="fi-FI" sz="3500" dirty="0"/>
              <a:t>Lääkityslista voi olla:</a:t>
            </a:r>
          </a:p>
          <a:p>
            <a:pPr lvl="1"/>
            <a:r>
              <a:rPr lang="fi-FI" dirty="0"/>
              <a:t>Käsin kirjoitettu paperille tai esimerkiksi potilasjärjestön tuottamalle lomakkeelle</a:t>
            </a:r>
          </a:p>
          <a:p>
            <a:pPr lvl="1"/>
            <a:r>
              <a:rPr lang="fi-FI" dirty="0"/>
              <a:t>Yhteenveto reseptilääkkeistä täydennettynä itsehoitolääkkeillä ja ravintolisillä</a:t>
            </a:r>
          </a:p>
          <a:p>
            <a:pPr lvl="2"/>
            <a:r>
              <a:rPr lang="fi-FI" sz="2100" dirty="0"/>
              <a:t>Yhteenvedon reseptilääkkeistä voit saada vastaanotolta, apteekista tai tulostaa itse Omakannasta (</a:t>
            </a:r>
            <a:r>
              <a:rPr lang="fi-FI" sz="2100" dirty="0">
                <a:hlinkClick r:id="rId3"/>
              </a:rPr>
              <a:t>www.kanta.fi</a:t>
            </a:r>
            <a:r>
              <a:rPr lang="fi-FI" sz="2100" dirty="0"/>
              <a:t>)</a:t>
            </a:r>
          </a:p>
          <a:p>
            <a:pPr lvl="1"/>
            <a:r>
              <a:rPr lang="fi-FI" dirty="0"/>
              <a:t>Tietokoneella laadittu, esim. </a:t>
            </a:r>
            <a:r>
              <a:rPr lang="fi-FI" dirty="0">
                <a:hlinkClick r:id="rId4"/>
              </a:rPr>
              <a:t>www.laakekortti.fi</a:t>
            </a:r>
            <a:r>
              <a:rPr lang="fi-FI" dirty="0"/>
              <a:t> palvelussa</a:t>
            </a:r>
          </a:p>
          <a:p>
            <a:pPr lvl="1"/>
            <a:r>
              <a:rPr lang="fi-FI" dirty="0"/>
              <a:t>Älypuhelinsovelluksessa mukana kulkeva lääkityslista</a:t>
            </a:r>
          </a:p>
          <a:p>
            <a:pPr marL="5715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fi-FI" sz="3500" dirty="0">
                <a:sym typeface="Wingdings" panose="05000000000000000000" pitchFamily="2" charset="2"/>
              </a:rPr>
              <a:t> </a:t>
            </a:r>
            <a:r>
              <a:rPr lang="fi-FI" sz="3500" dirty="0"/>
              <a:t>Tarkista ajantasaisuus ja täydennä aina käyttämäsi      itsehoitolääkkeet ja ravintolisät!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Mistä</a:t>
            </a:r>
            <a:r>
              <a:rPr lang="en-US" sz="3600" dirty="0"/>
              <a:t> </a:t>
            </a:r>
            <a:r>
              <a:rPr lang="en-US" sz="3600" dirty="0" err="1"/>
              <a:t>lääkityslistan</a:t>
            </a:r>
            <a:r>
              <a:rPr lang="en-US" sz="3600" dirty="0"/>
              <a:t> </a:t>
            </a:r>
            <a:r>
              <a:rPr lang="en-US" sz="3600" dirty="0" err="1"/>
              <a:t>saa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213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29DA4F-69E7-4B22-93C5-29A834AE9A07}" type="datetime1">
              <a:rPr lang="fi-FI" smtClean="0"/>
              <a:t>8.11.2021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i-FI" sz="3200" dirty="0"/>
              <a:t>Päivitä lääkityslistaa aina, kun lääkityksessäsi tapahtuu muutoksia</a:t>
            </a:r>
          </a:p>
          <a:p>
            <a:pPr lvl="0"/>
            <a:r>
              <a:rPr lang="fi-FI" sz="3200" dirty="0"/>
              <a:t>Pidä lääkityslista aina mukana asioidessasi terveydenhuollon yksiköissä ja apteekissa</a:t>
            </a:r>
          </a:p>
          <a:p>
            <a:pPr lvl="0"/>
            <a:r>
              <a:rPr lang="fi-FI" sz="3200" dirty="0"/>
              <a:t>Pyydä lääkäriä, hoitajaa tai farmaseuttia aika ajoin tarkastamaan kanssasi lääkityslistan ajantasaisuus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Ylläpidä</a:t>
            </a:r>
            <a:r>
              <a:rPr lang="en-US" sz="3600" dirty="0"/>
              <a:t> </a:t>
            </a:r>
            <a:r>
              <a:rPr lang="en-US" sz="3600" dirty="0" err="1"/>
              <a:t>lääkityslistaasi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815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B924B5-7D2A-459A-A49B-98939F88F3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518B66E-3212-493B-B863-5C7497B5500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5FAB04-BCFA-4BDF-8BE5-BB9C761D7287}" type="datetime1">
              <a:rPr lang="fi-FI" smtClean="0"/>
              <a:t>8.11.2021</a:t>
            </a:fld>
            <a:endParaRPr lang="en-GB" dirty="0"/>
          </a:p>
        </p:txBody>
      </p:sp>
      <p:pic>
        <p:nvPicPr>
          <p:cNvPr id="10" name="Kuvan paikkamerkki 9" descr="Käsissä vesilasi ja tabletteja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0535887" y="5335429"/>
            <a:ext cx="845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</a:t>
            </a:r>
            <a:r>
              <a:rPr lang="en-US" sz="800" dirty="0" err="1"/>
              <a:t>GettyImages</a:t>
            </a:r>
            <a:endParaRPr lang="en-US" sz="800"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0C36E6-E5FC-4F2A-AE6C-73A69F2DE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i-FI" sz="3600" dirty="0"/>
              <a:t>Huolehdi oma lääkityslistasi kuntoon!</a:t>
            </a:r>
          </a:p>
          <a:p>
            <a:pPr algn="ctr"/>
            <a:endParaRPr lang="fi-FI" sz="3600" dirty="0"/>
          </a:p>
          <a:p>
            <a:pPr algn="ctr"/>
            <a:r>
              <a:rPr lang="fi-FI" sz="3600" dirty="0"/>
              <a:t>Kysy rohkeasti neuvoa apteekista, hoitajalta tai lääkäriltäsi!</a:t>
            </a:r>
          </a:p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E89779A0-3744-47C5-B0A0-39BFB62C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000" dirty="0"/>
              <a:t>Tunne lääkkeesi</a:t>
            </a:r>
          </a:p>
        </p:txBody>
      </p:sp>
    </p:spTree>
    <p:extLst>
      <p:ext uri="{BB962C8B-B14F-4D97-AF65-F5344CB8AC3E}">
        <p14:creationId xmlns:p14="http://schemas.microsoft.com/office/powerpoint/2010/main" val="50585847"/>
      </p:ext>
    </p:extLst>
  </p:cSld>
  <p:clrMapOvr>
    <a:masterClrMapping/>
  </p:clrMapOvr>
</p:sld>
</file>

<file path=ppt/theme/theme1.xml><?xml version="1.0" encoding="utf-8"?>
<a:theme xmlns:a="http://schemas.openxmlformats.org/drawingml/2006/main" name="Fimea">
  <a:themeElements>
    <a:clrScheme name="Fimea">
      <a:dk1>
        <a:sysClr val="windowText" lastClr="000000"/>
      </a:dk1>
      <a:lt1>
        <a:sysClr val="window" lastClr="FFFFFF"/>
      </a:lt1>
      <a:dk2>
        <a:srgbClr val="21578A"/>
      </a:dk2>
      <a:lt2>
        <a:srgbClr val="E7E6E6"/>
      </a:lt2>
      <a:accent1>
        <a:srgbClr val="4E79A1"/>
      </a:accent1>
      <a:accent2>
        <a:srgbClr val="4DC9C3"/>
      </a:accent2>
      <a:accent3>
        <a:srgbClr val="B7E085"/>
      </a:accent3>
      <a:accent4>
        <a:srgbClr val="79B5E7"/>
      </a:accent4>
      <a:accent5>
        <a:srgbClr val="84579E"/>
      </a:accent5>
      <a:accent6>
        <a:srgbClr val="5E6A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mea" id="{65131686-3BB2-4DF1-BD36-D6C12A26AB4D}" vid="{1470C626-F772-4CFB-BEE1-920A2B7E65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720</Words>
  <Application>Microsoft Office PowerPoint</Application>
  <PresentationFormat>Widescreen</PresentationFormat>
  <Paragraphs>124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Fimea</vt:lpstr>
      <vt:lpstr>Tee oma lääkityslista!</vt:lpstr>
      <vt:lpstr>Diasarjassa kuvataan</vt:lpstr>
      <vt:lpstr>Mikä on lääkityslista?</vt:lpstr>
      <vt:lpstr>Esimerkki lääkityslistasta</vt:lpstr>
      <vt:lpstr>Miksi lääkityslista on tärkeä?</vt:lpstr>
      <vt:lpstr>Mitä hyötyä lääkityslistasta on?</vt:lpstr>
      <vt:lpstr>Mistä lääkityslistan saa?</vt:lpstr>
      <vt:lpstr>Ylläpidä lääkityslistaasi!</vt:lpstr>
      <vt:lpstr>Tunne lääkkeesi</vt:lpstr>
      <vt:lpstr>Lisätietoja: https://www.fimea.fi/kansalaisen_laaketieto/laakityslista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 oma lääkityslista -esittelydiat kansalaisille</dc:title>
  <dc:creator>Viljami Saloranta</dc:creator>
  <cp:lastModifiedBy>Hämeen-Anttila Katri</cp:lastModifiedBy>
  <cp:revision>155</cp:revision>
  <dcterms:created xsi:type="dcterms:W3CDTF">2019-03-28T07:42:31Z</dcterms:created>
  <dcterms:modified xsi:type="dcterms:W3CDTF">2021-11-08T09:47:35Z</dcterms:modified>
</cp:coreProperties>
</file>